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14" autoAdjust="0"/>
    <p:restoredTop sz="94660"/>
  </p:normalViewPr>
  <p:slideViewPr>
    <p:cSldViewPr>
      <p:cViewPr varScale="1">
        <p:scale>
          <a:sx n="89" d="100"/>
          <a:sy n="89" d="100"/>
        </p:scale>
        <p:origin x="10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ja-JP" altLang="en-US"/>
              <a:t>坂口　利裕</a:t>
            </a:r>
            <a:endParaRPr lang="en-US" altLang="ja-JP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54A3F623-66FC-42B0-8603-E9E4FF16C61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93858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ja-JP" altLang="en-US"/>
              <a:t>坂口　利裕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A53FCCA3-C7F7-42E1-854C-07964B7ACD8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43725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港湾都市論</a:t>
            </a:r>
            <a:r>
              <a:rPr lang="en-US" altLang="ja-JP">
                <a:ea typeface="ＭＳ Ｐゴシック" panose="020B0600070205080204" pitchFamily="50" charset="-128"/>
              </a:rPr>
              <a:t>/</a:t>
            </a:r>
            <a:r>
              <a:rPr lang="ja-JP" altLang="en-US">
                <a:ea typeface="ＭＳ Ｐゴシック" panose="020B0600070205080204" pitchFamily="50" charset="-128"/>
              </a:rPr>
              <a:t>都市・港湾経済学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panose="020B0600070205080204" pitchFamily="50" charset="-128"/>
              </a:rPr>
              <a:t>2024.04.16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坂口　利裕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6A8964-DBC8-4FA1-8A6D-17167D8329F0}" type="slidenum">
              <a:rPr lang="ja-JP" altLang="en-US">
                <a:ea typeface="ＭＳ Ｐゴシック" panose="020B0600070205080204" pitchFamily="50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ja-JP" altLang="en-US">
              <a:latin typeface="Times New Roman" panose="02020603050405020304" pitchFamily="18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506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港湾都市論</a:t>
            </a:r>
            <a:r>
              <a:rPr lang="en-US" altLang="ja-JP">
                <a:ea typeface="ＭＳ Ｐゴシック" panose="020B0600070205080204" pitchFamily="50" charset="-128"/>
              </a:rPr>
              <a:t>/</a:t>
            </a:r>
            <a:r>
              <a:rPr lang="ja-JP" altLang="en-US">
                <a:ea typeface="ＭＳ Ｐゴシック" panose="020B0600070205080204" pitchFamily="50" charset="-128"/>
              </a:rPr>
              <a:t>都市・港湾経済学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panose="020B0600070205080204" pitchFamily="50" charset="-128"/>
              </a:rPr>
              <a:t>2024.04.16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坂口　利裕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8A6737A-2196-4FAC-8EDD-9AFF460DBB7F}" type="slidenum">
              <a:rPr lang="ja-JP" altLang="en-US">
                <a:ea typeface="ＭＳ Ｐゴシック" panose="020B0600070205080204" pitchFamily="50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ja-JP" altLang="en-US">
              <a:latin typeface="Times New Roman" panose="02020603050405020304" pitchFamily="18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57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港湾都市論</a:t>
            </a:r>
            <a:r>
              <a:rPr lang="en-US" altLang="ja-JP">
                <a:ea typeface="ＭＳ Ｐゴシック" panose="020B0600070205080204" pitchFamily="50" charset="-128"/>
              </a:rPr>
              <a:t>/</a:t>
            </a:r>
            <a:r>
              <a:rPr lang="ja-JP" altLang="en-US">
                <a:ea typeface="ＭＳ Ｐゴシック" panose="020B0600070205080204" pitchFamily="50" charset="-128"/>
              </a:rPr>
              <a:t>都市・港湾経済学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panose="020B0600070205080204" pitchFamily="50" charset="-128"/>
              </a:rPr>
              <a:t>2024.04.16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坂口　利裕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0E59DFC-8409-423A-B075-41C8B86EEE64}" type="slidenum">
              <a:rPr lang="ja-JP" altLang="en-US">
                <a:ea typeface="ＭＳ Ｐゴシック" panose="020B0600070205080204" pitchFamily="50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ja-JP" altLang="en-US">
              <a:latin typeface="Times New Roman" panose="02020603050405020304" pitchFamily="18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3182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港湾都市論</a:t>
            </a:r>
            <a:r>
              <a:rPr lang="en-US" altLang="ja-JP">
                <a:ea typeface="ＭＳ Ｐゴシック" panose="020B0600070205080204" pitchFamily="50" charset="-128"/>
              </a:rPr>
              <a:t>/</a:t>
            </a:r>
            <a:r>
              <a:rPr lang="ja-JP" altLang="en-US">
                <a:ea typeface="ＭＳ Ｐゴシック" panose="020B0600070205080204" pitchFamily="50" charset="-128"/>
              </a:rPr>
              <a:t>都市・港湾経済学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mtClean="0">
                <a:ea typeface="ＭＳ Ｐゴシック" panose="020B0600070205080204" pitchFamily="50" charset="-128"/>
              </a:rPr>
              <a:t>2024.04.16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>
                <a:ea typeface="ＭＳ Ｐゴシック" panose="020B0600070205080204" pitchFamily="50" charset="-128"/>
              </a:rPr>
              <a:t>坂口　利裕</a:t>
            </a:r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EAA1E96-B0AD-4069-874F-70B79ABBA0BE}" type="slidenum">
              <a:rPr lang="ja-JP" altLang="en-US">
                <a:ea typeface="ＭＳ Ｐゴシック" panose="020B0600070205080204" pitchFamily="50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>
              <a:latin typeface="Times New Roman" panose="02020603050405020304" pitchFamily="18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335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</p:grpSp>
      <p:sp>
        <p:nvSpPr>
          <p:cNvPr id="41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CAADA-24D7-4B73-B114-2FBEF73532C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987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AA56F-BC16-4BD8-A428-8A43B202594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399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5AF7C-3F1D-447E-99B5-4313EDB9890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315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76D75-EEB1-4B3B-AB4B-AB3B32155C3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588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5DC8FF-60D1-4A82-BAAA-AC6704B3A6A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951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E10BB-3316-48ED-BB09-F4E8D85B21D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899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12ADE9-EF04-4497-864F-45BF671CBD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245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DE3BD-D8A3-42E5-BAC8-DC3C9BB38BAA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811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0304DA-9769-4BD6-B2C0-DA086B5C196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134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9B99B-4506-4A23-9AD6-F12C60B5228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703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4EC3F-EC99-4520-802C-5C64C526D39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696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en-US" sz="2400">
                <a:latin typeface="Times New Roman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smtClean="0"/>
              <a:t>2024.04.16</a:t>
            </a:r>
            <a:endParaRPr lang="en-US" altLang="ja-JP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ja-JP" altLang="en-US"/>
              <a:t>港湾都市論</a:t>
            </a:r>
            <a:r>
              <a:rPr lang="en-US" altLang="ja-JP"/>
              <a:t>/</a:t>
            </a:r>
            <a:r>
              <a:rPr lang="ja-JP" altLang="en-US"/>
              <a:t>都市・港湾経済学</a:t>
            </a:r>
            <a:endParaRPr lang="en-US" altLang="ja-JP"/>
          </a:p>
        </p:txBody>
      </p:sp>
      <p:sp>
        <p:nvSpPr>
          <p:cNvPr id="409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fld id="{F81D4D11-56B4-42AE-A70B-3684352244EA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kumimoji="1" sz="27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elf-cc.yokohama-cu.ac.jp/moodle/" TargetMode="External"/><Relationship Id="rId2" Type="http://schemas.openxmlformats.org/officeDocument/2006/relationships/hyperlink" Target="http://sakkun-cc.yokohama-cu.ac.jp/text/por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港湾都市論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都市・港湾経済学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第１回 オリエンテーション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ja-JP" sz="1000" smtClean="0"/>
              <a:t>2024.04.16</a:t>
            </a:r>
            <a:endParaRPr kumimoji="0" lang="en-US" altLang="ja-JP" sz="1000" dirty="0"/>
          </a:p>
        </p:txBody>
      </p:sp>
      <p:sp>
        <p:nvSpPr>
          <p:cNvPr id="4099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ja-JP" altLang="en-US" sz="1000"/>
              <a:t>港湾都市論</a:t>
            </a:r>
            <a:r>
              <a:rPr kumimoji="0" lang="en-US" altLang="ja-JP" sz="1000"/>
              <a:t>/</a:t>
            </a:r>
            <a:r>
              <a:rPr kumimoji="0" lang="ja-JP" altLang="en-US" sz="1000"/>
              <a:t>都市・港湾経済学</a:t>
            </a:r>
            <a:endParaRPr kumimoji="0" lang="en-US" altLang="ja-JP" sz="1000"/>
          </a:p>
        </p:txBody>
      </p:sp>
      <p:sp>
        <p:nvSpPr>
          <p:cNvPr id="410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4F7B2E8-A55F-455E-9873-56DD60A1E610}" type="slidenum">
              <a:rPr kumimoji="0" lang="ja-JP" altLang="en-US" sz="10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kumimoji="0" lang="en-US" altLang="ja-JP" sz="10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この科目の位置づけ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800" dirty="0"/>
              <a:t>港湾都市論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/>
              <a:t>⇒国際商学部：専門科目</a:t>
            </a:r>
            <a:endParaRPr lang="en-US" altLang="ja-JP" sz="2800" dirty="0"/>
          </a:p>
          <a:p>
            <a:pPr lvl="2" eaLnBrk="1" hangingPunct="1">
              <a:lnSpc>
                <a:spcPct val="80000"/>
              </a:lnSpc>
            </a:pPr>
            <a:r>
              <a:rPr lang="en-US" altLang="ja-JP" sz="2000" dirty="0"/>
              <a:t>3</a:t>
            </a:r>
            <a:r>
              <a:rPr lang="ja-JP" altLang="en-US" sz="2000" dirty="0"/>
              <a:t>年生以上対象</a:t>
            </a:r>
            <a:endParaRPr lang="en-US" altLang="ja-JP" sz="2000" dirty="0"/>
          </a:p>
          <a:p>
            <a:pPr lvl="2" eaLnBrk="1" hangingPunct="1">
              <a:lnSpc>
                <a:spcPct val="80000"/>
              </a:lnSpc>
            </a:pPr>
            <a:r>
              <a:rPr lang="en-US" altLang="ja-JP" sz="2000" dirty="0"/>
              <a:t>2</a:t>
            </a:r>
            <a:r>
              <a:rPr lang="ja-JP" altLang="en-US" sz="2000" dirty="0"/>
              <a:t>単位</a:t>
            </a:r>
            <a:endParaRPr lang="en-US" altLang="ja-JP" sz="2000" dirty="0"/>
          </a:p>
          <a:p>
            <a:pPr lvl="1" eaLnBrk="1" hangingPunct="1">
              <a:lnSpc>
                <a:spcPct val="80000"/>
              </a:lnSpc>
            </a:pPr>
            <a:r>
              <a:rPr lang="ja-JP" altLang="en-US" sz="2400" dirty="0"/>
              <a:t>他学部（国際教養・理・</a:t>
            </a:r>
            <a:r>
              <a:rPr lang="en-US" altLang="ja-JP" sz="2400" dirty="0"/>
              <a:t>DS</a:t>
            </a:r>
            <a:r>
              <a:rPr lang="ja-JP" altLang="en-US" sz="2400" dirty="0"/>
              <a:t>）からの履修は扱いに注意</a:t>
            </a:r>
            <a:endParaRPr lang="en-US" altLang="ja-JP" sz="2400" dirty="0"/>
          </a:p>
          <a:p>
            <a:pPr eaLnBrk="1" hangingPunct="1">
              <a:lnSpc>
                <a:spcPct val="80000"/>
              </a:lnSpc>
            </a:pPr>
            <a:r>
              <a:rPr lang="ja-JP" altLang="en-US" sz="2800" dirty="0"/>
              <a:t>都市・港湾経済学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/>
              <a:t>⇒国際総合科学部：専門教養科目</a:t>
            </a:r>
            <a:endParaRPr lang="en-US" altLang="ja-JP" sz="2800" dirty="0"/>
          </a:p>
          <a:p>
            <a:pPr lvl="1" eaLnBrk="1" hangingPunct="1">
              <a:lnSpc>
                <a:spcPct val="80000"/>
              </a:lnSpc>
            </a:pPr>
            <a:r>
              <a:rPr lang="ja-JP" altLang="en-US" sz="2400" dirty="0"/>
              <a:t>経済学コース（</a:t>
            </a:r>
            <a:r>
              <a:rPr lang="en-US" altLang="ja-JP" sz="2400" dirty="0"/>
              <a:t>2012</a:t>
            </a:r>
            <a:r>
              <a:rPr lang="ja-JP" altLang="en-US" sz="2400" dirty="0"/>
              <a:t>年度以降入学者）</a:t>
            </a:r>
            <a:endParaRPr lang="en-US" altLang="ja-JP" sz="2400" dirty="0"/>
          </a:p>
          <a:p>
            <a:pPr lvl="2" eaLnBrk="1" hangingPunct="1">
              <a:lnSpc>
                <a:spcPct val="80000"/>
              </a:lnSpc>
            </a:pPr>
            <a:r>
              <a:rPr lang="ja-JP" altLang="en-US" sz="2000" dirty="0"/>
              <a:t>２年生以上対象（推奨学年：</a:t>
            </a:r>
            <a:r>
              <a:rPr lang="en-US" altLang="ja-JP" sz="2000" dirty="0"/>
              <a:t>3</a:t>
            </a:r>
            <a:r>
              <a:rPr lang="ja-JP" altLang="en-US" sz="2000" dirty="0"/>
              <a:t>年生）</a:t>
            </a:r>
            <a:endParaRPr lang="en-US" altLang="ja-JP" sz="2000" dirty="0"/>
          </a:p>
          <a:p>
            <a:pPr lvl="2" eaLnBrk="1" hangingPunct="1">
              <a:lnSpc>
                <a:spcPct val="80000"/>
              </a:lnSpc>
            </a:pPr>
            <a:r>
              <a:rPr lang="ja-JP" altLang="en-US" sz="2000" dirty="0"/>
              <a:t>２単位</a:t>
            </a:r>
            <a:endParaRPr lang="en-US" altLang="ja-JP" sz="2000" dirty="0"/>
          </a:p>
          <a:p>
            <a:pPr lvl="1" eaLnBrk="1" hangingPunct="1">
              <a:lnSpc>
                <a:spcPct val="80000"/>
              </a:lnSpc>
            </a:pPr>
            <a:r>
              <a:rPr lang="ja-JP" altLang="en-US" sz="2400" dirty="0"/>
              <a:t>その他のコースの場合は卒業単位としての扱いに注意（コースによって推奨学年が異なる場合がある）</a:t>
            </a:r>
            <a:endParaRPr lang="en-US" altLang="ja-JP" sz="2400" dirty="0"/>
          </a:p>
          <a:p>
            <a:pPr eaLnBrk="1" hangingPunct="1">
              <a:lnSpc>
                <a:spcPct val="80000"/>
              </a:lnSpc>
            </a:pPr>
            <a:endParaRPr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ja-JP" sz="1000" smtClean="0"/>
              <a:t>2024.04.16</a:t>
            </a:r>
            <a:endParaRPr kumimoji="0" lang="en-US" altLang="ja-JP" sz="1000"/>
          </a:p>
        </p:txBody>
      </p:sp>
      <p:sp>
        <p:nvSpPr>
          <p:cNvPr id="5123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ja-JP" altLang="en-US" sz="1000"/>
              <a:t>港湾都市論</a:t>
            </a:r>
            <a:r>
              <a:rPr kumimoji="0" lang="en-US" altLang="ja-JP" sz="1000"/>
              <a:t>/</a:t>
            </a:r>
            <a:r>
              <a:rPr kumimoji="0" lang="ja-JP" altLang="en-US" sz="1000"/>
              <a:t>都市・港湾経済学</a:t>
            </a:r>
            <a:endParaRPr kumimoji="0" lang="en-US" altLang="ja-JP" sz="1000"/>
          </a:p>
        </p:txBody>
      </p:sp>
      <p:sp>
        <p:nvSpPr>
          <p:cNvPr id="512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66F8A9E-91DE-4499-83F3-8A97C2036846}" type="slidenum">
              <a:rPr kumimoji="0" lang="ja-JP" altLang="en-US" sz="10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kumimoji="0" lang="en-US" altLang="ja-JP" sz="10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この科目で学ぶこと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港湾機能と都市機能</a:t>
            </a:r>
          </a:p>
          <a:p>
            <a:pPr lvl="1" eaLnBrk="1" hangingPunct="1"/>
            <a:r>
              <a:rPr lang="ja-JP" altLang="en-US"/>
              <a:t>港湾の捉え方</a:t>
            </a:r>
          </a:p>
          <a:p>
            <a:pPr lvl="1" eaLnBrk="1" hangingPunct="1"/>
            <a:r>
              <a:rPr lang="ja-JP" altLang="en-US"/>
              <a:t>都市の捉え方</a:t>
            </a:r>
          </a:p>
          <a:p>
            <a:pPr lvl="1" eaLnBrk="1" hangingPunct="1"/>
            <a:r>
              <a:rPr lang="ja-JP" altLang="en-US"/>
              <a:t>港湾と都市との相互関係</a:t>
            </a:r>
          </a:p>
          <a:p>
            <a:pPr eaLnBrk="1" hangingPunct="1"/>
            <a:r>
              <a:rPr lang="ja-JP" altLang="en-US"/>
              <a:t>都市経済学・都市工学の基礎</a:t>
            </a:r>
          </a:p>
          <a:p>
            <a:pPr lvl="1" eaLnBrk="1" hangingPunct="1"/>
            <a:r>
              <a:rPr lang="ja-JP" altLang="en-US"/>
              <a:t>立地論・都市モデル・土地利用モデル</a:t>
            </a:r>
          </a:p>
          <a:p>
            <a:pPr eaLnBrk="1" hangingPunct="1"/>
            <a:r>
              <a:rPr lang="ja-JP" altLang="en-US"/>
              <a:t>交通経済学・交通工学の基礎</a:t>
            </a:r>
          </a:p>
          <a:p>
            <a:pPr lvl="1" eaLnBrk="1" hangingPunct="1"/>
            <a:r>
              <a:rPr lang="ja-JP" altLang="en-US"/>
              <a:t>機関選択・交通配分モデル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ja-JP" sz="1000" smtClean="0"/>
              <a:t>2024.04.16</a:t>
            </a:r>
            <a:endParaRPr kumimoji="0" lang="en-US" altLang="ja-JP" sz="1000"/>
          </a:p>
        </p:txBody>
      </p:sp>
      <p:sp>
        <p:nvSpPr>
          <p:cNvPr id="6147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ja-JP" altLang="en-US" sz="1000"/>
              <a:t>港湾都市論</a:t>
            </a:r>
            <a:r>
              <a:rPr kumimoji="0" lang="en-US" altLang="ja-JP" sz="1000"/>
              <a:t>/</a:t>
            </a:r>
            <a:r>
              <a:rPr kumimoji="0" lang="ja-JP" altLang="en-US" sz="1000"/>
              <a:t>都市・港湾経済学</a:t>
            </a:r>
            <a:endParaRPr kumimoji="0" lang="en-US" altLang="ja-JP" sz="1000"/>
          </a:p>
        </p:txBody>
      </p:sp>
      <p:sp>
        <p:nvSpPr>
          <p:cNvPr id="614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994DB3E-0A11-4C82-979E-710A78D56CC4}" type="slidenum">
              <a:rPr kumimoji="0" lang="ja-JP" altLang="en-US" sz="1000"/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kumimoji="0" lang="en-US" altLang="ja-JP" sz="10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授業のすすめ方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z="2400" dirty="0" smtClean="0"/>
              <a:t>[</a:t>
            </a:r>
            <a:r>
              <a:rPr lang="ja-JP" altLang="en-US" sz="2400" dirty="0" smtClean="0"/>
              <a:t>講義</a:t>
            </a:r>
            <a:r>
              <a:rPr lang="en-US" altLang="ja-JP" sz="2400" dirty="0" smtClean="0"/>
              <a:t>]</a:t>
            </a:r>
            <a:r>
              <a:rPr lang="ja-JP" altLang="en-US" sz="2400" dirty="0" smtClean="0"/>
              <a:t>の</a:t>
            </a:r>
            <a:r>
              <a:rPr lang="ja-JP" altLang="en-US" sz="2400" dirty="0"/>
              <a:t>週は</a:t>
            </a:r>
          </a:p>
          <a:p>
            <a:pPr lvl="1" eaLnBrk="1" hangingPunct="1"/>
            <a:r>
              <a:rPr lang="ja-JP" altLang="en-US" sz="2000" dirty="0"/>
              <a:t>理論的枠組みの解説</a:t>
            </a:r>
          </a:p>
          <a:p>
            <a:pPr lvl="1" eaLnBrk="1" hangingPunct="1"/>
            <a:r>
              <a:rPr lang="ja-JP" altLang="en-US" sz="2000" dirty="0"/>
              <a:t>資料の読み方</a:t>
            </a:r>
          </a:p>
          <a:p>
            <a:pPr eaLnBrk="1" hangingPunct="1"/>
            <a:r>
              <a:rPr lang="en-US" altLang="ja-JP" sz="2400" dirty="0" smtClean="0"/>
              <a:t>[</a:t>
            </a:r>
            <a:r>
              <a:rPr lang="ja-JP" altLang="en-US" sz="2400" dirty="0" smtClean="0"/>
              <a:t>実習</a:t>
            </a:r>
            <a:r>
              <a:rPr lang="en-US" altLang="ja-JP" sz="2400" dirty="0" smtClean="0"/>
              <a:t>]</a:t>
            </a:r>
            <a:r>
              <a:rPr lang="ja-JP" altLang="en-US" sz="2400" dirty="0" smtClean="0"/>
              <a:t>の</a:t>
            </a:r>
            <a:r>
              <a:rPr lang="ja-JP" altLang="en-US" sz="2400" dirty="0"/>
              <a:t>週は</a:t>
            </a:r>
          </a:p>
          <a:p>
            <a:pPr lvl="1" eaLnBrk="1" hangingPunct="1"/>
            <a:r>
              <a:rPr lang="ja-JP" altLang="en-US" sz="2000" dirty="0" smtClean="0"/>
              <a:t>定量的・</a:t>
            </a:r>
            <a:r>
              <a:rPr lang="ja-JP" altLang="en-US" sz="2000" dirty="0" smtClean="0"/>
              <a:t>数量的</a:t>
            </a:r>
            <a:r>
              <a:rPr lang="ja-JP" altLang="en-US" sz="2000" dirty="0"/>
              <a:t>分析の</a:t>
            </a:r>
            <a:r>
              <a:rPr lang="ja-JP" altLang="en-US" sz="2000" dirty="0" smtClean="0"/>
              <a:t>練習（</a:t>
            </a:r>
            <a:r>
              <a:rPr lang="en-US" altLang="ja-JP" sz="2000" dirty="0" smtClean="0"/>
              <a:t>Excel</a:t>
            </a:r>
            <a:r>
              <a:rPr lang="ja-JP" altLang="en-US" sz="2000" dirty="0" smtClean="0"/>
              <a:t>による可視化や基本的</a:t>
            </a:r>
            <a:r>
              <a:rPr lang="ja-JP" altLang="en-US" sz="2000" dirty="0" smtClean="0"/>
              <a:t>な統計分析）</a:t>
            </a:r>
            <a:endParaRPr lang="ja-JP" altLang="en-US" sz="2000" dirty="0"/>
          </a:p>
          <a:p>
            <a:pPr eaLnBrk="1" hangingPunct="1"/>
            <a:r>
              <a:rPr lang="ja-JP" altLang="en-US" sz="2400" dirty="0"/>
              <a:t>授業のホームページと</a:t>
            </a:r>
            <a:r>
              <a:rPr lang="en-US" altLang="ja-JP" sz="2400" dirty="0"/>
              <a:t>e-Learning</a:t>
            </a:r>
            <a:r>
              <a:rPr lang="ja-JP" altLang="en-US" sz="2400" dirty="0"/>
              <a:t>サイト</a:t>
            </a:r>
          </a:p>
          <a:p>
            <a:pPr lvl="1" eaLnBrk="1" hangingPunct="1"/>
            <a:r>
              <a:rPr lang="ja-JP" altLang="en-US" sz="2000" dirty="0"/>
              <a:t> </a:t>
            </a:r>
            <a:r>
              <a:rPr lang="en-US" altLang="ja-JP" sz="2000" dirty="0">
                <a:hlinkClick r:id="rId2"/>
              </a:rPr>
              <a:t>https://sakkun-cc.yokohama-cu.ac.jp/text/port/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ja-JP" altLang="en-US" sz="2000" dirty="0"/>
              <a:t>日程の予定確認程度に利用</a:t>
            </a:r>
            <a:endParaRPr lang="en-US" altLang="ja-JP" sz="2000" dirty="0"/>
          </a:p>
          <a:p>
            <a:pPr lvl="1" eaLnBrk="1" hangingPunct="1"/>
            <a:r>
              <a:rPr lang="en-US" altLang="ja-JP" sz="2000" dirty="0">
                <a:hlinkClick r:id="rId3"/>
              </a:rPr>
              <a:t>https://self-cc.yokohama-cu.ac.jp/moodle/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ja-JP" altLang="en-US" sz="2000" dirty="0"/>
              <a:t>コンテンツ本体はこちら（</a:t>
            </a:r>
            <a:r>
              <a:rPr lang="en-US" altLang="ja-JP" sz="2000" dirty="0"/>
              <a:t>e-Learning</a:t>
            </a:r>
            <a:r>
              <a:rPr lang="ja-JP" altLang="en-US" sz="2000" dirty="0"/>
              <a:t>サイト）→毎回の授業開始時にログインしておく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成績評価</a:t>
            </a:r>
            <a:endParaRPr lang="ja-JP" altLang="en-US" dirty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1800" dirty="0" smtClean="0"/>
              <a:t>出欠（平常点）（２０％</a:t>
            </a:r>
            <a:r>
              <a:rPr lang="ja-JP" altLang="en-US" sz="1800" dirty="0" smtClean="0"/>
              <a:t>）（初回と最終回を除く）</a:t>
            </a:r>
            <a:endParaRPr lang="ja-JP" alt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1600" dirty="0" smtClean="0"/>
              <a:t>原則として毎回の授業終了時に課す小課題・小テスト等で評価</a:t>
            </a:r>
            <a:endParaRPr lang="en-US" altLang="ja-JP" sz="1600" dirty="0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z="1400" dirty="0" smtClean="0"/>
              <a:t>原則，授業日の翌日正午までに提出／</a:t>
            </a:r>
            <a:r>
              <a:rPr lang="ja-JP" altLang="en-US" sz="1400" dirty="0" smtClean="0"/>
              <a:t>それ以降</a:t>
            </a:r>
            <a:r>
              <a:rPr lang="ja-JP" altLang="en-US" sz="1400" dirty="0" smtClean="0"/>
              <a:t>～翌週の授業日の</a:t>
            </a:r>
            <a:r>
              <a:rPr lang="en-US" altLang="ja-JP" sz="1400" dirty="0" smtClean="0"/>
              <a:t>24:00</a:t>
            </a:r>
            <a:r>
              <a:rPr lang="ja-JP" altLang="en-US" sz="1400" dirty="0" smtClean="0"/>
              <a:t>まで⇒減点の上受理</a:t>
            </a:r>
            <a:endParaRPr lang="en-US" altLang="ja-JP" sz="1400" dirty="0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z="1400" dirty="0" smtClean="0"/>
              <a:t>それ以降は原則として受理しない</a:t>
            </a:r>
            <a:endParaRPr lang="en-US" altLang="ja-JP" sz="14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1600" dirty="0" smtClean="0"/>
              <a:t>配布資料等や進度の状況は</a:t>
            </a:r>
            <a:r>
              <a:rPr lang="en-US" altLang="ja-JP" sz="1600" dirty="0" smtClean="0"/>
              <a:t>e-Learning</a:t>
            </a:r>
            <a:r>
              <a:rPr lang="ja-JP" altLang="en-US" sz="1600" dirty="0" smtClean="0"/>
              <a:t>サイトに履歴として残すので欠席時は翌週までに各自でフォローしておくこと</a:t>
            </a:r>
            <a:endParaRPr lang="en-US" altLang="ja-JP" sz="1600" dirty="0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z="1400" dirty="0" smtClean="0"/>
              <a:t>オンラインのため見逃し動画も提供⇒原則授業後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週間で削除</a:t>
            </a:r>
            <a:endParaRPr lang="ja-JP" alt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1800" dirty="0" smtClean="0"/>
              <a:t>練習課題（</a:t>
            </a:r>
            <a:r>
              <a:rPr lang="ja-JP" altLang="en-US" sz="1800" dirty="0"/>
              <a:t>４０％</a:t>
            </a:r>
            <a:r>
              <a:rPr lang="ja-JP" altLang="en-US" sz="1800" dirty="0" smtClean="0"/>
              <a:t>）（４回</a:t>
            </a:r>
            <a:r>
              <a:rPr lang="ja-JP" altLang="en-US" sz="1800" dirty="0"/>
              <a:t>程度</a:t>
            </a:r>
            <a:r>
              <a:rPr lang="ja-JP" altLang="en-US" sz="1800" dirty="0" smtClean="0"/>
              <a:t>）</a:t>
            </a:r>
            <a:endParaRPr lang="ja-JP" alt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ja-JP" altLang="en-US" sz="1600" dirty="0" smtClean="0"/>
              <a:t>主として実証分析の実践結果を練習課題としてレポートとともに提出</a:t>
            </a:r>
            <a:endParaRPr lang="en-US" altLang="ja-JP" sz="1600" dirty="0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z="1400" dirty="0" smtClean="0"/>
              <a:t>原則，授業日の翌週の授業日の</a:t>
            </a:r>
            <a:r>
              <a:rPr lang="en-US" altLang="ja-JP" sz="1400" dirty="0" smtClean="0"/>
              <a:t>24:00</a:t>
            </a:r>
            <a:r>
              <a:rPr lang="ja-JP" altLang="en-US" sz="1400" dirty="0" smtClean="0"/>
              <a:t>まで／</a:t>
            </a:r>
            <a:r>
              <a:rPr lang="ja-JP" altLang="en-US" sz="1400" dirty="0" smtClean="0"/>
              <a:t>それ以降～翌々週の授業日の</a:t>
            </a:r>
            <a:r>
              <a:rPr lang="en-US" altLang="ja-JP" sz="1400" dirty="0" smtClean="0"/>
              <a:t>24:00</a:t>
            </a:r>
            <a:r>
              <a:rPr lang="ja-JP" altLang="en-US" sz="1400" dirty="0" smtClean="0"/>
              <a:t>まで⇒減点の上受理</a:t>
            </a:r>
            <a:endParaRPr lang="en-US" altLang="ja-JP" sz="1400" dirty="0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z="1400" dirty="0" smtClean="0"/>
              <a:t>それ以降は原則として受理しない</a:t>
            </a:r>
            <a:endParaRPr lang="ja-JP" alt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1800" dirty="0" smtClean="0"/>
              <a:t>期末レポート（４０％）（</a:t>
            </a:r>
            <a:r>
              <a:rPr lang="en-US" altLang="ja-JP" sz="1800" dirty="0" smtClean="0"/>
              <a:t>1</a:t>
            </a:r>
            <a:r>
              <a:rPr lang="ja-JP" altLang="en-US" sz="1800" dirty="0" smtClean="0"/>
              <a:t>回）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sz="1600" dirty="0" smtClean="0"/>
              <a:t>実証分析を含む調査レポート</a:t>
            </a:r>
            <a:endParaRPr lang="en-US" altLang="ja-JP" sz="1600" dirty="0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z="1400" dirty="0" smtClean="0"/>
              <a:t>原則，授業日の翌々週の</a:t>
            </a:r>
            <a:r>
              <a:rPr lang="en-US" altLang="ja-JP" sz="1400" dirty="0" smtClean="0"/>
              <a:t>24:00</a:t>
            </a:r>
            <a:r>
              <a:rPr lang="ja-JP" altLang="en-US" sz="1400" dirty="0" smtClean="0"/>
              <a:t>まで</a:t>
            </a:r>
            <a:endParaRPr lang="en-US" altLang="ja-JP" sz="1400" dirty="0" smtClean="0"/>
          </a:p>
          <a:p>
            <a:pPr lvl="2" eaLnBrk="1" hangingPunct="1">
              <a:lnSpc>
                <a:spcPct val="90000"/>
              </a:lnSpc>
            </a:pPr>
            <a:r>
              <a:rPr lang="ja-JP" altLang="en-US" sz="1400" dirty="0" smtClean="0"/>
              <a:t>それ以降は原則として受理しない</a:t>
            </a:r>
            <a:endParaRPr lang="ja-JP" altLang="en-US" sz="1400" dirty="0"/>
          </a:p>
        </p:txBody>
      </p:sp>
      <p:sp>
        <p:nvSpPr>
          <p:cNvPr id="7170" name="日付プレースホルダー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ja-JP" sz="1000" smtClean="0"/>
              <a:t>2024.04.16</a:t>
            </a:r>
            <a:endParaRPr kumimoji="0" lang="en-US" altLang="ja-JP" sz="1000" dirty="0"/>
          </a:p>
        </p:txBody>
      </p:sp>
      <p:sp>
        <p:nvSpPr>
          <p:cNvPr id="7171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ja-JP" altLang="en-US" sz="1000" smtClean="0"/>
              <a:t>港湾都市論</a:t>
            </a:r>
            <a:r>
              <a:rPr kumimoji="0" lang="en-US" altLang="ja-JP" sz="1000" smtClean="0"/>
              <a:t>/</a:t>
            </a:r>
            <a:r>
              <a:rPr kumimoji="0" lang="ja-JP" altLang="en-US" sz="1000" smtClean="0"/>
              <a:t>都市・港湾経済学</a:t>
            </a:r>
            <a:endParaRPr kumimoji="0" lang="en-US" altLang="ja-JP" sz="1000"/>
          </a:p>
        </p:txBody>
      </p:sp>
      <p:sp>
        <p:nvSpPr>
          <p:cNvPr id="717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B32BDEA-A97E-43A4-BDA5-623E67AA1FEE}" type="slidenum">
              <a:rPr kumimoji="0" lang="ja-JP" altLang="en-US" sz="10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kumimoji="0" lang="en-US" altLang="ja-JP" sz="100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52120" y="4943167"/>
            <a:ext cx="2592288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いずれの提出物も内容不良・内容不備の場合には再提出を要求することがある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en-US" altLang="ja-JP" sz="1000" smtClean="0"/>
              <a:t>2024.04.16</a:t>
            </a:r>
            <a:endParaRPr kumimoji="0" lang="en-US" altLang="ja-JP" sz="1000"/>
          </a:p>
        </p:txBody>
      </p:sp>
      <p:sp>
        <p:nvSpPr>
          <p:cNvPr id="8195" name="フッター プレースホルダー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ja-JP" altLang="en-US" sz="1000"/>
              <a:t>港湾都市論</a:t>
            </a:r>
            <a:r>
              <a:rPr kumimoji="0" lang="en-US" altLang="ja-JP" sz="1000"/>
              <a:t>/</a:t>
            </a:r>
            <a:r>
              <a:rPr kumimoji="0" lang="ja-JP" altLang="en-US" sz="1000"/>
              <a:t>都市・港湾経済学</a:t>
            </a:r>
            <a:endParaRPr kumimoji="0" lang="en-US" altLang="ja-JP" sz="1000"/>
          </a:p>
        </p:txBody>
      </p:sp>
      <p:sp>
        <p:nvSpPr>
          <p:cNvPr id="819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C46BD5B-60A9-4CF3-8A9E-75837E65B894}" type="slidenum">
              <a:rPr kumimoji="0" lang="ja-JP" altLang="en-US" sz="1000"/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kumimoji="0" lang="en-US" altLang="ja-JP" sz="10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履修に関わる</a:t>
            </a:r>
            <a:r>
              <a:rPr lang="en-US" altLang="ja-JP" dirty="0"/>
              <a:t>Q&amp;A</a:t>
            </a:r>
            <a:endParaRPr lang="ja-JP" altLang="en-US" dirty="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400" dirty="0"/>
              <a:t>参考として</a:t>
            </a:r>
            <a:r>
              <a:rPr lang="en-US" altLang="ja-JP" sz="2400" dirty="0" smtClean="0"/>
              <a:t>2022</a:t>
            </a:r>
            <a:r>
              <a:rPr lang="ja-JP" altLang="en-US" sz="2400" dirty="0" smtClean="0"/>
              <a:t>年度</a:t>
            </a:r>
            <a:r>
              <a:rPr lang="ja-JP" altLang="en-US" sz="2400" dirty="0"/>
              <a:t>の内容の抜粋を</a:t>
            </a:r>
            <a:r>
              <a:rPr lang="ja-JP" altLang="en-US" sz="2400" dirty="0" smtClean="0"/>
              <a:t>紹介（</a:t>
            </a:r>
            <a:r>
              <a:rPr lang="en-US" altLang="ja-JP" sz="2400" dirty="0" smtClean="0"/>
              <a:t>2023</a:t>
            </a:r>
            <a:r>
              <a:rPr lang="ja-JP" altLang="en-US" sz="2400" smtClean="0"/>
              <a:t>年度も結果としてほぼ同じ内容）</a:t>
            </a:r>
            <a:endParaRPr lang="en-US" altLang="ja-JP" sz="2400" dirty="0"/>
          </a:p>
          <a:p>
            <a:pPr lvl="1" eaLnBrk="1" hangingPunct="1"/>
            <a:r>
              <a:rPr lang="en-US" altLang="ja-JP" sz="2000" dirty="0"/>
              <a:t>PDF</a:t>
            </a:r>
            <a:r>
              <a:rPr lang="ja-JP" altLang="en-US" sz="2000" dirty="0"/>
              <a:t>資料を参照</a:t>
            </a:r>
          </a:p>
          <a:p>
            <a:pPr eaLnBrk="1" hangingPunct="1"/>
            <a:r>
              <a:rPr lang="ja-JP" altLang="en-US" sz="2400" dirty="0"/>
              <a:t>次回（</a:t>
            </a:r>
            <a:r>
              <a:rPr lang="en-US" altLang="ja-JP" sz="2400" dirty="0" smtClean="0"/>
              <a:t>2024.04.23</a:t>
            </a:r>
            <a:r>
              <a:rPr lang="ja-JP" altLang="en-US" sz="2400" dirty="0" smtClean="0"/>
              <a:t>）</a:t>
            </a:r>
            <a:r>
              <a:rPr lang="ja-JP" altLang="en-US" sz="2400" dirty="0"/>
              <a:t>までは保留も可</a:t>
            </a:r>
            <a:endParaRPr lang="en-US" altLang="ja-JP" sz="2400" dirty="0"/>
          </a:p>
          <a:p>
            <a:pPr eaLnBrk="1" hangingPunct="1"/>
            <a:r>
              <a:rPr lang="ja-JP" altLang="en-US" sz="2400" dirty="0"/>
              <a:t>次回までに </a:t>
            </a:r>
            <a:r>
              <a:rPr lang="en-US" altLang="ja-JP" sz="2400" dirty="0"/>
              <a:t>e-Learning</a:t>
            </a:r>
            <a:r>
              <a:rPr lang="ja-JP" altLang="en-US" sz="2400" dirty="0"/>
              <a:t>サイト にログインし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　国際商学部／国際総合科学部経営科学系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　→港湾都市論／都市・港湾経済学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にコース登録</a:t>
            </a:r>
            <a:endParaRPr lang="en-US" altLang="ja-JP" sz="2400" dirty="0"/>
          </a:p>
          <a:p>
            <a:pPr lvl="1" eaLnBrk="1" hangingPunct="1"/>
            <a:r>
              <a:rPr lang="ja-JP" altLang="en-US" sz="2000" dirty="0"/>
              <a:t>アカウントは</a:t>
            </a:r>
            <a:r>
              <a:rPr lang="en-US" altLang="ja-JP" sz="2000" dirty="0"/>
              <a:t>YCU</a:t>
            </a:r>
            <a:r>
              <a:rPr lang="ja-JP" altLang="en-US" sz="2000" dirty="0"/>
              <a:t>ポータルにログインするものと同一</a:t>
            </a:r>
            <a:endParaRPr lang="en-US" altLang="ja-JP" sz="2000" dirty="0"/>
          </a:p>
          <a:p>
            <a:pPr lvl="1" eaLnBrk="1" hangingPunct="1"/>
            <a:r>
              <a:rPr lang="ja-JP" altLang="en-US" sz="2000" dirty="0"/>
              <a:t>初アクセスの人は氏名等を記入（必ず「プロファイルの更新」で保存）</a:t>
            </a:r>
            <a:endParaRPr lang="en-US" altLang="ja-JP" sz="2000" dirty="0"/>
          </a:p>
          <a:p>
            <a:pPr eaLnBrk="1" hangingPunct="1"/>
            <a:r>
              <a:rPr lang="ja-JP" altLang="en-US" sz="2400" dirty="0"/>
              <a:t>その他質問ある方は「チャット」もしくは音声にて呼びかけ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176</TotalTime>
  <Words>675</Words>
  <Application>Microsoft Office PowerPoint</Application>
  <PresentationFormat>画面に合わせる (4:3)</PresentationFormat>
  <Paragraphs>85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Arial</vt:lpstr>
      <vt:lpstr>Times New Roman</vt:lpstr>
      <vt:lpstr>Wingdings</vt:lpstr>
      <vt:lpstr>Watermark</vt:lpstr>
      <vt:lpstr>港湾都市論 都市・港湾経済学</vt:lpstr>
      <vt:lpstr>この科目の位置づけ</vt:lpstr>
      <vt:lpstr>この科目で学ぶこと</vt:lpstr>
      <vt:lpstr>授業のすすめ方</vt:lpstr>
      <vt:lpstr>成績評価</vt:lpstr>
      <vt:lpstr>履修に関わるQ&amp;A</vt:lpstr>
    </vt:vector>
  </TitlesOfParts>
  <Company>横浜市立大学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都市・港湾経済</dc:title>
  <dc:creator>坂口利裕</dc:creator>
  <cp:lastModifiedBy>sakkun</cp:lastModifiedBy>
  <cp:revision>39</cp:revision>
  <dcterms:created xsi:type="dcterms:W3CDTF">1601-01-01T00:00:00Z</dcterms:created>
  <dcterms:modified xsi:type="dcterms:W3CDTF">2024-04-15T09:43:44Z</dcterms:modified>
  <cp:category>テキスト</cp:category>
</cp:coreProperties>
</file>